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d42edd53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d42edd53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d672758f8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d672758f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d672758f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d672758f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d672758f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d672758f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d672758f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d672758f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d672758f8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d672758f8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d42edd53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d42edd53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d672758f8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7d672758f8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d672758f8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d672758f8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d672758f8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d672758f8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7d42edd53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7d42edd53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7d42edd53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7d42edd53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d42edd53e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d42edd53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7d672758f8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7d672758f8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d672758f8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d672758f8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d672758f8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d672758f8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d672758f8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d672758f8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d672758f8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d672758f8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d42edd53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d42edd53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d672758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7d672758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d672758f8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7d672758f8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d42edd53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d42edd53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d672758f8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7d672758f8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d672758f8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d672758f8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d672758f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d672758f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d672758f8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7d672758f8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d672758f8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7d672758f8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7d672758f8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7d672758f8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d672758f8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7d672758f8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d672758f8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d672758f8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7d672758f8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7d672758f8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d672758f8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d672758f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d42edd53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d42edd53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d672758f8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d672758f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d672758f8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7d672758f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d672758f8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7d672758f8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d672758f8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d672758f8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d672758f8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7d672758f8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d672758f8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d672758f8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7d672758f8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7d672758f8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7d672758f8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7d672758f8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d672758f8_3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7d672758f8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d42edd53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d42edd53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d42edd53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d42edd53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d42edd53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d42edd53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d42edd53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d42edd53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d42edd53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d42edd53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uk" sz="1300">
                <a:solidFill>
                  <a:schemeClr val="dk1"/>
                </a:solidFill>
              </a:rPr>
              <a:t>Amortized O(1)?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У динамічного масиву (DynamicArray) метод push_back зазвичай працює за </a:t>
            </a:r>
            <a:r>
              <a:rPr b="1" lang="uk">
                <a:solidFill>
                  <a:schemeClr val="dk1"/>
                </a:solidFill>
              </a:rPr>
              <a:t>O(1)</a:t>
            </a:r>
            <a:r>
              <a:rPr lang="uk">
                <a:solidFill>
                  <a:schemeClr val="dk1"/>
                </a:solidFill>
              </a:rPr>
              <a:t> (додати елемент у кінець).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Але коли масив </a:t>
            </a:r>
            <a:r>
              <a:rPr b="1" lang="uk">
                <a:solidFill>
                  <a:schemeClr val="dk1"/>
                </a:solidFill>
              </a:rPr>
              <a:t>переповнений</a:t>
            </a:r>
            <a:r>
              <a:rPr lang="uk">
                <a:solidFill>
                  <a:schemeClr val="dk1"/>
                </a:solidFill>
              </a:rPr>
              <a:t>, потрібно: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Виділити нову пам’ять (×2 capacity).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Скопіювати всі елементи (O(n)).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uk">
                <a:solidFill>
                  <a:schemeClr val="dk1"/>
                </a:solidFill>
              </a:rPr>
              <a:t>Потім додати новий елемент.</a:t>
            </a:r>
            <a:br>
              <a:rPr lang="uk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</a:rPr>
              <a:t>Ця операція </a:t>
            </a:r>
            <a:r>
              <a:rPr b="1" lang="uk">
                <a:solidFill>
                  <a:schemeClr val="dk1"/>
                </a:solidFill>
              </a:rPr>
              <a:t>дорога</a:t>
            </a:r>
            <a:r>
              <a:rPr lang="uk">
                <a:solidFill>
                  <a:schemeClr val="dk1"/>
                </a:solidFill>
              </a:rPr>
              <a:t> (O(n)), але відбувається </a:t>
            </a:r>
            <a:r>
              <a:rPr b="1" lang="uk">
                <a:solidFill>
                  <a:schemeClr val="dk1"/>
                </a:solidFill>
              </a:rPr>
              <a:t>рідко</a:t>
            </a:r>
            <a:r>
              <a:rPr lang="uk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27950" y="1770125"/>
            <a:ext cx="7688100" cy="17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4500"/>
              <a:t>Масиви, стек і черга</a:t>
            </a:r>
            <a:endParaRPr sz="4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895975" y="4683325"/>
            <a:ext cx="26244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Шпак Андрій Григорович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Використання std::vector</a:t>
            </a:r>
            <a:endParaRPr/>
          </a:p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2" title="Screenshot 2025-09-09 at 10.31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535200"/>
            <a:ext cx="4918302" cy="446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Зберігання та сортування (</a:t>
            </a:r>
            <a:r>
              <a:rPr lang="uk"/>
              <a:t>std::vector)</a:t>
            </a:r>
            <a:endParaRPr/>
          </a:p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3" title="Screenshot 2025-09-10 at 5.23.5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0088"/>
            <a:ext cx="8839199" cy="183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Матриця (таблиця)</a:t>
            </a:r>
            <a:r>
              <a:rPr lang="uk"/>
              <a:t> (std::vector)</a:t>
            </a:r>
            <a:endParaRPr/>
          </a:p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4" title="Screenshot 2025-09-10 at 5.24.5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78225"/>
            <a:ext cx="8839199" cy="1231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Список користувачів</a:t>
            </a:r>
            <a:r>
              <a:rPr lang="uk"/>
              <a:t> (std::vector)</a:t>
            </a:r>
            <a:endParaRPr/>
          </a:p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5" title="Screenshot 2025-09-10 at 5.27.0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511675"/>
            <a:ext cx="8734426" cy="19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Буфер під файл</a:t>
            </a:r>
            <a:r>
              <a:rPr lang="uk"/>
              <a:t> (std::vector)</a:t>
            </a:r>
            <a:endParaRPr/>
          </a:p>
        </p:txBody>
      </p:sp>
      <p:sp>
        <p:nvSpPr>
          <p:cNvPr id="146" name="Google Shape;14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6" title="Screenshot 2025-09-10 at 5.48.4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25" y="535200"/>
            <a:ext cx="7874899" cy="45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Бінарний пошук</a:t>
            </a:r>
            <a:r>
              <a:rPr lang="uk"/>
              <a:t> (std::vector)</a:t>
            </a:r>
            <a:endParaRPr/>
          </a:p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7" title="Screenshot 2025-09-10 at 5.30.3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7975"/>
            <a:ext cx="8839202" cy="193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Використання std::list</a:t>
            </a:r>
            <a:endParaRPr/>
          </a:p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8" title="Screenshot 2025-09-09 at 10.50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50" y="535200"/>
            <a:ext cx="5595725" cy="454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splice </a:t>
            </a:r>
            <a:r>
              <a:rPr lang="uk"/>
              <a:t>std::list O(n)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9" title="Screenshot 2025-09-10 at 5.57.3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825"/>
            <a:ext cx="8839202" cy="3561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splice (без копій) std::list </a:t>
            </a:r>
            <a:r>
              <a:rPr lang="uk"/>
              <a:t>O(1)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0" title="Screenshot 2025-09-10 at 5.56.2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6675"/>
            <a:ext cx="8839200" cy="380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Stack vs Queue vs Deque (use cases)</a:t>
            </a:r>
            <a:endParaRPr/>
          </a:p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0" y="636250"/>
            <a:ext cx="30000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</a:rPr>
              <a:t>Stack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</a:rPr>
              <a:t> (LIFO – Last In, First Out)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</a:rPr>
              <a:t>Використовуй, коли потрібно працювати з останнім елементом першим.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Перевірка балансу дужок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Undo/Redo (історія дій)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DFS (обхід у глибину)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Обчислення виразів (RPN)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Перевертання послідовності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183" name="Google Shape;183;p31"/>
          <p:cNvSpPr txBox="1"/>
          <p:nvPr/>
        </p:nvSpPr>
        <p:spPr>
          <a:xfrm>
            <a:off x="3000000" y="571000"/>
            <a:ext cx="30000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</a:rPr>
              <a:t>Queue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</a:rPr>
              <a:t> (FIFO – First In, First Out)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</a:rPr>
              <a:t>Використовуй, коли порядок обробки такий самий, як порядок надходження.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BFS (пошук у ширину)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Черга клієнтів чи завдань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Планувальники процесів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Система друку (print queue)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Обробка подій у реальному часі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6144000" y="571000"/>
            <a:ext cx="3000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</a:rPr>
              <a:t>Deque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</a:rPr>
              <a:t> (Double-Ended Queue)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>
                <a:solidFill>
                  <a:schemeClr val="dk1"/>
                </a:solidFill>
              </a:rPr>
              <a:t>Використовуй, коли потрібна робота з обома кінцями.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Алгоритми «ковзаючого вікна» (sliding window maximum/minimum)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Черга з терміновими подіями (front/back)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Реалізація LRU cache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Кільцеві буфери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Базовий контейнер для stack і queue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Dynamic Array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4" title="Screenshot 2025-09-09 at 10.10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625" y="535200"/>
            <a:ext cx="2731700" cy="455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Коли використовувати </a:t>
            </a:r>
            <a:r>
              <a:rPr lang="uk"/>
              <a:t>std::stack</a:t>
            </a:r>
            <a:endParaRPr/>
          </a:p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123700" y="535200"/>
            <a:ext cx="84126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Використовуй std::stack коли: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Потрібна структура LIFO (останній увійшов → перший вийшов).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Більшість операцій — це додавання та зняття тільки з top (push, pop, top = O(1)).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Пишеш алгоритм DFS(Depth-First Search) у графах чи деревах.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Реалізуєш парсер виразів (баланс дужок, обчислення у RPN).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Потрібна історія для undo/redo чи «назад/вперед».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Хочеш зберігати проміжні обчислення або «стани» для відкату.</a:t>
            </a:r>
            <a:br>
              <a:rPr lang="uk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Не варто використовувати std::</a:t>
            </a:r>
            <a:r>
              <a:rPr lang="uk" sz="1100"/>
              <a:t>stack</a:t>
            </a:r>
            <a:r>
              <a:rPr lang="uk" sz="1100"/>
              <a:t>, коли: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Треба довільний доступ до елементів (краще vector, deque)</a:t>
            </a:r>
            <a:br>
              <a:rPr lang="uk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 </a:t>
            </a:r>
            <a:r>
              <a:rPr lang="uk" sz="1100"/>
              <a:t>Часто потрібно вставляти/видаляти не з top, а з середини (краще list)</a:t>
            </a:r>
            <a:br>
              <a:rPr lang="uk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 </a:t>
            </a:r>
            <a:r>
              <a:rPr lang="uk" sz="1100"/>
              <a:t>Потрібно перебирати всі елементи — stack не дає ітераторів, тоді краще напряму працювати з vector чи deque.</a:t>
            </a:r>
            <a:br>
              <a:rPr lang="uk" sz="1100"/>
            </a:b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Використання </a:t>
            </a:r>
            <a:r>
              <a:rPr lang="uk"/>
              <a:t>std::stack</a:t>
            </a:r>
            <a:endParaRPr/>
          </a:p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3" title="Screenshot 2025-09-09 at 11.07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13" y="649375"/>
            <a:ext cx="6626136" cy="43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Перевірка балансу дужок</a:t>
            </a:r>
            <a:r>
              <a:rPr lang="uk"/>
              <a:t> std::stack</a:t>
            </a:r>
            <a:endParaRPr/>
          </a:p>
        </p:txBody>
      </p:sp>
      <p:sp>
        <p:nvSpPr>
          <p:cNvPr id="204" name="Google Shape;2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4" title="Screenshot 2025-09-10 at 6.03.1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592350"/>
            <a:ext cx="5211361" cy="4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Перевертання послідовності</a:t>
            </a:r>
            <a:r>
              <a:rPr lang="uk"/>
              <a:t> std::stack</a:t>
            </a:r>
            <a:endParaRPr/>
          </a:p>
        </p:txBody>
      </p:sp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5" title="Screenshot 2025-09-10 at 6.08.2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353403" cy="382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Перевертання послідовності std::stack</a:t>
            </a:r>
            <a:endParaRPr/>
          </a:p>
        </p:txBody>
      </p: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6" title="Screenshot 2025-09-10 at 6.09.5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50" y="687600"/>
            <a:ext cx="8167660" cy="424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Обчислення виразу у постфіксній формі (RPN) </a:t>
            </a:r>
            <a:r>
              <a:rPr lang="uk"/>
              <a:t>std::stack</a:t>
            </a:r>
            <a:endParaRPr/>
          </a:p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7" title="Screenshot 2025-09-10 at 6.11.4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639975"/>
            <a:ext cx="6125269" cy="4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DFS без рекурсії</a:t>
            </a:r>
            <a:r>
              <a:rPr lang="uk"/>
              <a:t> std::stack</a:t>
            </a:r>
            <a:endParaRPr/>
          </a:p>
        </p:txBody>
      </p:sp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8" title="Screenshot 2025-09-10 at 6.17.5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639975"/>
            <a:ext cx="4984773" cy="430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Коли використовувати std::</a:t>
            </a:r>
            <a:r>
              <a:rPr lang="uk"/>
              <a:t>queue</a:t>
            </a:r>
            <a:endParaRPr/>
          </a:p>
        </p:txBody>
      </p:sp>
      <p:sp>
        <p:nvSpPr>
          <p:cNvPr id="239" name="Google Shape;2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123700" y="535200"/>
            <a:ext cx="84126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Використовуй std::queue коли: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Потрібна структура FIFO (First In – First Out): перший прийшов → перший пішов.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Треба моделювати чергу в реальному житті: обробка завдань, клієнтів, подій.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Дані надходять у потоці, і ти повинен обробляти їх у порядку приходу.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Виконуєш пошук у ширину (BFS) у графах/деревах.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Реалізуєш планувальники задач або системи з чергами повідомлень (наприклад, черга друку).</a:t>
            </a:r>
            <a:br>
              <a:rPr lang="uk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Не варто використовувати std::</a:t>
            </a:r>
            <a:r>
              <a:rPr lang="uk" sz="1100"/>
              <a:t>queue</a:t>
            </a:r>
            <a:r>
              <a:rPr lang="uk" sz="1100"/>
              <a:t>, коли: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Потрібен довільний доступ до елементів (тут краще vector, deque).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Треба часто вставляти/видаляти не з початку/кінця, а із середини (краще list).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Потрібна ітерація по всіх елементах (у std::queue немає ітераторів; тоді краще напряму працювати з deque або list).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Базове використання (FIFO)</a:t>
            </a:r>
            <a:r>
              <a:rPr lang="uk"/>
              <a:t> std::queue</a:t>
            </a:r>
            <a:endParaRPr/>
          </a:p>
        </p:txBody>
      </p:sp>
      <p:sp>
        <p:nvSpPr>
          <p:cNvPr id="246" name="Google Shape;24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0" title="Screenshot 2025-09-10 at 6.21.1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687600"/>
            <a:ext cx="8167660" cy="417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Обробка черги клієнтів</a:t>
            </a:r>
            <a:r>
              <a:rPr lang="uk"/>
              <a:t> std::queue</a:t>
            </a:r>
            <a:endParaRPr/>
          </a:p>
        </p:txBody>
      </p:sp>
      <p:sp>
        <p:nvSpPr>
          <p:cNvPr id="253" name="Google Shape;25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41" title="Screenshot 2025-09-10 at 6.21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448430" cy="382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Dynamic Array</a:t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5" title="Screenshot 2025-09-09 at 10.18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1106700"/>
            <a:ext cx="88011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BFS (пошук у ширину)</a:t>
            </a:r>
            <a:r>
              <a:rPr lang="uk"/>
              <a:t> std::queue</a:t>
            </a:r>
            <a:endParaRPr/>
          </a:p>
        </p:txBody>
      </p:sp>
      <p:sp>
        <p:nvSpPr>
          <p:cNvPr id="260" name="Google Shape;26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42" title="Screenshot 2025-09-10 at 6.26.4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175" y="649500"/>
            <a:ext cx="5814598" cy="43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Система завдань (Job Queue)</a:t>
            </a:r>
            <a:r>
              <a:rPr lang="uk"/>
              <a:t> std::queue</a:t>
            </a:r>
            <a:endParaRPr/>
          </a:p>
        </p:txBody>
      </p:sp>
      <p:sp>
        <p:nvSpPr>
          <p:cNvPr id="267" name="Google Shape;26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43" title="Screenshot 2025-09-10 at 6.27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00" y="906675"/>
            <a:ext cx="8274454" cy="382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Коли використовувати std::</a:t>
            </a:r>
            <a:r>
              <a:rPr lang="uk"/>
              <a:t>deque</a:t>
            </a:r>
            <a:endParaRPr/>
          </a:p>
        </p:txBody>
      </p:sp>
      <p:sp>
        <p:nvSpPr>
          <p:cNvPr id="274" name="Google Shape;27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123700" y="535200"/>
            <a:ext cx="84126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Використовуй std::</a:t>
            </a:r>
            <a:r>
              <a:rPr lang="uk" sz="1100"/>
              <a:t>deque</a:t>
            </a:r>
            <a:r>
              <a:rPr lang="uk" sz="1100"/>
              <a:t> коли: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Потрібні операції з обох кінців (і push_front, і push_back, і pop_front, і pop_back).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Потрібен швидкий доступ за індексом (O(1), як у vector).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Хочеш мати універсальний контейнер, який може замінити і стек, і чергу.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Розмір послідовності часто змінюється, і важливо уникнути великих копіювань при resize (на відміну від vector).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Використовуєш алгоритми на основі «ковзаючого вікна» (sliding window), наприклад у задачах по обробці потоків даних.</a:t>
            </a:r>
            <a:br>
              <a:rPr lang="uk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Не варто використовувати std::</a:t>
            </a:r>
            <a:r>
              <a:rPr lang="uk" sz="1100"/>
              <a:t>deque</a:t>
            </a:r>
            <a:r>
              <a:rPr lang="uk" sz="1100"/>
              <a:t>, коли: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Основна операція — послідовний доступ по всьому контейнеру (у vector це швидше завдяки суцільній пам’яті й кешу).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Потрібна максимальна ефективність по пам’яті (у deque елементи зберігаються блоками, тому є накладні витрати).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Ти часто працюєш лише з одним кінцем (або тільки push_back, або тільки push_front) — у таких випадках простіше взяти vector або stack/queue.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Використання std::deque</a:t>
            </a:r>
            <a:endParaRPr/>
          </a:p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5" title="Screenshot 2025-09-10 at 5.10.3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00" y="614200"/>
            <a:ext cx="7175026" cy="4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Додавання і видалення з обох кінців</a:t>
            </a:r>
            <a:r>
              <a:rPr lang="uk"/>
              <a:t> std::deque</a:t>
            </a:r>
            <a:endParaRPr/>
          </a:p>
        </p:txBody>
      </p:sp>
      <p:sp>
        <p:nvSpPr>
          <p:cNvPr id="288" name="Google Shape;28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6" title="Screenshot 2025-09-10 at 6.29.5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287260" cy="382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Черга завдань (звичайні + термінові)</a:t>
            </a:r>
            <a:r>
              <a:rPr lang="uk"/>
              <a:t> std::deque</a:t>
            </a:r>
            <a:endParaRPr/>
          </a:p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7" title="Screenshot 2025-09-10 at 6.30.2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49500"/>
            <a:ext cx="8167658" cy="421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Слайдінг-вікно (максимум у підділянці масиву)</a:t>
            </a:r>
            <a:r>
              <a:rPr lang="uk"/>
              <a:t> std::deque</a:t>
            </a:r>
            <a:endParaRPr/>
          </a:p>
        </p:txBody>
      </p:sp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8" title="Screenshot 2025-09-10 at 6.31.3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658075"/>
            <a:ext cx="5566353" cy="430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Індексний доступ (як у vector)</a:t>
            </a:r>
            <a:r>
              <a:rPr lang="uk"/>
              <a:t> std::deque</a:t>
            </a:r>
            <a:endParaRPr/>
          </a:p>
        </p:txBody>
      </p: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9" title="Screenshot 2025-09-10 at 6.32.2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7225"/>
            <a:ext cx="8839201" cy="2577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База для stack і queue</a:t>
            </a:r>
            <a:r>
              <a:rPr lang="uk"/>
              <a:t> std::deque</a:t>
            </a:r>
            <a:endParaRPr/>
          </a:p>
        </p:txBody>
      </p:sp>
      <p:sp>
        <p:nvSpPr>
          <p:cNvPr id="316" name="Google Shape;31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50" title="Screenshot 2025-09-10 at 6.35.50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753325"/>
            <a:ext cx="6638849" cy="430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Коли використовувати </a:t>
            </a:r>
            <a:r>
              <a:rPr lang="uk"/>
              <a:t>std::priority_queue</a:t>
            </a:r>
            <a:endParaRPr/>
          </a:p>
        </p:txBody>
      </p:sp>
      <p:sp>
        <p:nvSpPr>
          <p:cNvPr id="323" name="Google Shape;32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140000" y="739125"/>
            <a:ext cx="84126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Використовуй std::priority_queue, коли: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   </a:t>
            </a:r>
            <a:r>
              <a:rPr lang="uk" sz="1100"/>
              <a:t>•    Потрібно завжди швидко брати найбільший/найменший елемент.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   •    Алгоритм вимагає heap-структури (наприклад, Дейкстра, A*).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   •    Треба реалізувати планувальник задач (спочатку виконуються важливіші).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   •    Хочеш знайти top-k елементів у великому наборі даних.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   •    Потрібно моделювати чергу з пріоритетами (наприклад, у лікарні, на сервері).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Не варто використовувати std::priority_queue, коли: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   •    Потрібен довільний доступ до всіх елементів (тут краще vector чи set).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   •    Треба видаляти довільні елементи (priority_queue вміє лише pop() з top).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    •    Потрібен відсортований контейнер для ітерацій (краще set або multiset).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uk" sz="1100"/>
              <a:t>    •    Потрібна зміна пріоритету вже існуючого елемента (тут краще інші структури, наприклад, set чи спеціалізований heap).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Dynamic Array</a:t>
            </a:r>
            <a:endParaRPr/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6" title="Screenshot 2025-09-09 at 10.19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7175"/>
            <a:ext cx="8839198" cy="122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title="Screenshot 2025-09-09 at 10.20.5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45840"/>
            <a:ext cx="8839200" cy="1189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max-heap </a:t>
            </a:r>
            <a:r>
              <a:rPr lang="uk"/>
              <a:t>std::priority_queue</a:t>
            </a:r>
            <a:endParaRPr/>
          </a:p>
        </p:txBody>
      </p:sp>
      <p:sp>
        <p:nvSpPr>
          <p:cNvPr id="330" name="Google Shape;33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52" title="Screenshot 2025-09-10 at 6.52.5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2" y="886400"/>
            <a:ext cx="8789174" cy="367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-76200" y="-40775"/>
            <a:ext cx="9220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Min-heap (завжди дістає найменший елемент) </a:t>
            </a:r>
            <a:r>
              <a:rPr lang="uk"/>
              <a:t>priority_queue</a:t>
            </a:r>
            <a:endParaRPr/>
          </a:p>
        </p:txBody>
      </p:sp>
      <p:sp>
        <p:nvSpPr>
          <p:cNvPr id="337" name="Google Shape;33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53" title="Screenshot 2025-09-10 at 6.52.5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12" y="886400"/>
            <a:ext cx="8789174" cy="367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Top-K елементів (наприклад, найбільші 3 числа)</a:t>
            </a:r>
            <a:r>
              <a:rPr lang="uk"/>
              <a:t> </a:t>
            </a:r>
            <a:endParaRPr/>
          </a:p>
        </p:txBody>
      </p:sp>
      <p:sp>
        <p:nvSpPr>
          <p:cNvPr id="344" name="Google Shape;34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54" title="Screenshot 2025-09-10 at 6.55.3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678075"/>
            <a:ext cx="7651590" cy="43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Планувальник задач</a:t>
            </a:r>
            <a:endParaRPr/>
          </a:p>
        </p:txBody>
      </p:sp>
      <p:sp>
        <p:nvSpPr>
          <p:cNvPr id="351" name="Google Shape;35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55" title="Screenshot 2025-09-10 at 6.56.2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620925"/>
            <a:ext cx="5492084" cy="43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Планувальник задач</a:t>
            </a:r>
            <a:endParaRPr/>
          </a:p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56" title="Screenshot 2025-09-10 at 6.56.2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620925"/>
            <a:ext cx="5492084" cy="43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type="title"/>
          </p:nvPr>
        </p:nvSpPr>
        <p:spPr>
          <a:xfrm>
            <a:off x="0" y="0"/>
            <a:ext cx="9144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Алгоритм Дейкстри</a:t>
            </a:r>
            <a:endParaRPr/>
          </a:p>
        </p:txBody>
      </p:sp>
      <p:sp>
        <p:nvSpPr>
          <p:cNvPr id="365" name="Google Shape;36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57" title="Screenshot 2025-09-10 at 6.57.3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488800"/>
            <a:ext cx="8467724" cy="44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title"/>
          </p:nvPr>
        </p:nvSpPr>
        <p:spPr>
          <a:xfrm>
            <a:off x="254550" y="4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Підсумок</a:t>
            </a:r>
            <a:endParaRPr/>
          </a:p>
        </p:txBody>
      </p:sp>
      <p:sp>
        <p:nvSpPr>
          <p:cNvPr id="372" name="Google Shape;37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pic>
        <p:nvPicPr>
          <p:cNvPr id="374" name="Google Shape;374;p58" title="lecture_2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631800"/>
            <a:ext cx="5029199" cy="445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/>
          <p:nvPr>
            <p:ph type="title"/>
          </p:nvPr>
        </p:nvSpPr>
        <p:spPr>
          <a:xfrm>
            <a:off x="254550" y="4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Пі</a:t>
            </a:r>
            <a:r>
              <a:rPr lang="uk"/>
              <a:t>д</a:t>
            </a:r>
            <a:r>
              <a:rPr lang="uk"/>
              <a:t>сумок</a:t>
            </a:r>
            <a:endParaRPr/>
          </a:p>
        </p:txBody>
      </p:sp>
      <p:sp>
        <p:nvSpPr>
          <p:cNvPr id="380" name="Google Shape;38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100">
                <a:solidFill>
                  <a:schemeClr val="dk1"/>
                </a:solidFill>
              </a:rPr>
              <a:t>У C++ є багато контейнерів — треба </a:t>
            </a:r>
            <a:r>
              <a:rPr b="1" lang="uk" sz="1100">
                <a:solidFill>
                  <a:schemeClr val="dk1"/>
                </a:solidFill>
              </a:rPr>
              <a:t>обирати той, що найкраще підходить під завдання</a:t>
            </a:r>
            <a:r>
              <a:rPr lang="uk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Для швидкого доступу → vector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Для вставок → list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Для LIFO → stack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Для FIFO → queue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Для двосторонніх черг → deque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uk" sz="1100">
                <a:solidFill>
                  <a:schemeClr val="dk1"/>
                </a:solidFill>
              </a:rPr>
              <a:t>Для найважливішого елемента → priority_queue</a:t>
            </a:r>
            <a:br>
              <a:rPr lang="uk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11700" y="224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Дякую за увагу</a:t>
            </a:r>
            <a:endParaRPr/>
          </a:p>
        </p:txBody>
      </p:sp>
      <p:sp>
        <p:nvSpPr>
          <p:cNvPr id="387" name="Google Shape;38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pic>
        <p:nvPicPr>
          <p:cNvPr id="388" name="Google Shape;388;p60" title="Screenshot 2025-09-10 at 7.11.0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49850"/>
            <a:ext cx="1847850" cy="16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Dynamic Array</a:t>
            </a:r>
            <a:endParaRPr/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7" title="Screenshot 2025-09-09 at 10.22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839199" cy="3359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Dynamic Array</a:t>
            </a:r>
            <a:endParaRPr/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 title="Screenshot 2025-09-09 at 10.22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839199" cy="3359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Dynamic Array</a:t>
            </a:r>
            <a:endParaRPr/>
          </a:p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 title="Screenshot 2025-09-09 at 10.23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8839199" cy="342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Dynamic Array</a:t>
            </a:r>
            <a:endParaRPr/>
          </a:p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20" title="Screenshot 2025-09-09 at 10.25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00" y="1125750"/>
            <a:ext cx="8839203" cy="210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596113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Коли використовувати std::vector</a:t>
            </a:r>
            <a:endParaRPr/>
          </a:p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123700" y="535200"/>
            <a:ext cx="8412600" cy="4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Використовуй std::vector, коли: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Потрібен </a:t>
            </a:r>
            <a:r>
              <a:rPr b="1" lang="uk" sz="1100"/>
              <a:t>швидкий доступ за індексом</a:t>
            </a:r>
            <a:r>
              <a:rPr lang="uk" sz="1100"/>
              <a:t> (O(1)).</a:t>
            </a:r>
            <a:br>
              <a:rPr lang="uk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Ти заздалегідь </a:t>
            </a:r>
            <a:r>
              <a:rPr b="1" lang="uk" sz="1100"/>
              <a:t>знаєш приблизний розмір</a:t>
            </a:r>
            <a:r>
              <a:rPr lang="uk" sz="1100"/>
              <a:t> або він рідко змінюється.</a:t>
            </a:r>
            <a:br>
              <a:rPr lang="uk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Більшість операцій — це </a:t>
            </a:r>
            <a:r>
              <a:rPr b="1" lang="uk" sz="1100"/>
              <a:t>додавання в кінець</a:t>
            </a:r>
            <a:r>
              <a:rPr lang="uk" sz="1100"/>
              <a:t> (push_back, amortized O(1)).</a:t>
            </a:r>
            <a:br>
              <a:rPr lang="uk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Потрібна </a:t>
            </a:r>
            <a:r>
              <a:rPr b="1" lang="uk" sz="1100"/>
              <a:t>сумісність з алгоритмами STL</a:t>
            </a:r>
            <a:r>
              <a:rPr lang="uk" sz="1100"/>
              <a:t> (std::sort, std::find, std::reverse).</a:t>
            </a:r>
            <a:br>
              <a:rPr lang="uk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Важлива </a:t>
            </a:r>
            <a:r>
              <a:rPr b="1" lang="uk" sz="1100"/>
              <a:t>ефективність по пам’яті</a:t>
            </a:r>
            <a:r>
              <a:rPr lang="uk" sz="1100"/>
              <a:t> (елементи зберігаються послідовно в пам’яті → добре для кешу).</a:t>
            </a:r>
            <a:br>
              <a:rPr lang="uk" sz="1100"/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uk" sz="1100"/>
              <a:t>Не варто використовувати std::vector, коли: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Часто потрібні вставки/видалення </a:t>
            </a:r>
            <a:r>
              <a:rPr b="1" lang="uk" sz="1100"/>
              <a:t>в середині або на початку</a:t>
            </a:r>
            <a:r>
              <a:rPr lang="uk" sz="1100"/>
              <a:t> (бо O(n)).</a:t>
            </a:r>
            <a:br>
              <a:rPr lang="uk" sz="1100"/>
            </a:br>
            <a:br>
              <a:rPr lang="uk" sz="1100"/>
            </a:br>
            <a:r>
              <a:rPr lang="uk" sz="1100"/>
              <a:t>  У таких випадках краще std::list або std::deque.</a:t>
            </a:r>
            <a:br>
              <a:rPr lang="uk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Потрібна </a:t>
            </a:r>
            <a:r>
              <a:rPr b="1" lang="uk" sz="1100"/>
              <a:t>стабільність ітераторів</a:t>
            </a:r>
            <a:r>
              <a:rPr lang="uk" sz="1100"/>
              <a:t> навіть після вставки (вектор може перевиділити пам’ять).</a:t>
            </a:r>
            <a:br>
              <a:rPr lang="uk" sz="1100"/>
            </a:b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uk" sz="1100"/>
              <a:t> Дуже великі об’єми, де копіювання при resize може бути дорогим.</a:t>
            </a:r>
            <a:br>
              <a:rPr lang="uk" sz="1100"/>
            </a:b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